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7995900" cy="25196800"/>
  <p:notesSz cx="6858000" cy="9144000"/>
  <p:embeddedFontLst>
    <p:embeddedFont>
      <p:font typeface="Chunk Five" panose="020B0604020202020204" charset="0"/>
      <p:regular r:id="rId3"/>
    </p:embeddedFont>
    <p:embeddedFont>
      <p:font typeface="Open Sans Bold" panose="020B0806030504020204" pitchFamily="34" charset="0"/>
      <p:regular r:id="rId4"/>
      <p:bold r:id="rId5"/>
    </p:embeddedFont>
    <p:embeddedFont>
      <p:font typeface="Open Sans Bold Italics" panose="020B0604020202020204" charset="0"/>
      <p:regular r:id="rId6"/>
    </p:embeddedFont>
    <p:embeddedFont>
      <p:font typeface="Open Sans Ultra-Bold Italics" panose="020B0604020202020204" charset="0"/>
      <p:regular r:id="rId7"/>
    </p:embeddedFont>
    <p:embeddedFont>
      <p:font typeface="Times New Roman Bold" panose="020B0604020202020204" charset="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21" d="100"/>
          <a:sy n="21" d="100"/>
        </p:scale>
        <p:origin x="2645" y="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298104" y="7703107"/>
            <a:ext cx="8097888" cy="4212111"/>
            <a:chOff x="0" y="0"/>
            <a:chExt cx="10797184" cy="5616148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12539" r="12539"/>
            <a:stretch>
              <a:fillRect/>
            </a:stretch>
          </p:blipFill>
          <p:spPr>
            <a:xfrm>
              <a:off x="0" y="0"/>
              <a:ext cx="10797184" cy="5616148"/>
            </a:xfrm>
            <a:prstGeom prst="rect">
              <a:avLst/>
            </a:prstGeom>
          </p:spPr>
        </p:pic>
      </p:grpSp>
      <p:sp>
        <p:nvSpPr>
          <p:cNvPr id="4" name="AutoShape 4"/>
          <p:cNvSpPr/>
          <p:nvPr/>
        </p:nvSpPr>
        <p:spPr>
          <a:xfrm flipV="1">
            <a:off x="604008" y="3347979"/>
            <a:ext cx="16791983" cy="0"/>
          </a:xfrm>
          <a:prstGeom prst="line">
            <a:avLst/>
          </a:prstGeom>
          <a:ln w="38100" cap="rnd">
            <a:gradFill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5" name="AutoShape 5"/>
          <p:cNvSpPr/>
          <p:nvPr/>
        </p:nvSpPr>
        <p:spPr>
          <a:xfrm>
            <a:off x="651342" y="7074457"/>
            <a:ext cx="16697316" cy="0"/>
          </a:xfrm>
          <a:prstGeom prst="line">
            <a:avLst/>
          </a:prstGeom>
          <a:ln w="38100" cap="rnd">
            <a:gradFill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6" name="Group 6"/>
          <p:cNvGrpSpPr/>
          <p:nvPr/>
        </p:nvGrpSpPr>
        <p:grpSpPr>
          <a:xfrm>
            <a:off x="-15744" y="22904859"/>
            <a:ext cx="18431673" cy="5400000"/>
            <a:chOff x="0" y="0"/>
            <a:chExt cx="2774308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774308" cy="812800"/>
            </a:xfrm>
            <a:custGeom>
              <a:avLst/>
              <a:gdLst/>
              <a:ahLst/>
              <a:cxnLst/>
              <a:rect l="l" t="t" r="r" b="b"/>
              <a:pathLst>
                <a:path w="2774308" h="812800">
                  <a:moveTo>
                    <a:pt x="0" y="0"/>
                  </a:moveTo>
                  <a:lnTo>
                    <a:pt x="2774308" y="0"/>
                  </a:lnTo>
                  <a:lnTo>
                    <a:pt x="2774308" y="812800"/>
                  </a:lnTo>
                  <a:lnTo>
                    <a:pt x="0" y="812800"/>
                  </a:lnTo>
                  <a:close/>
                </a:path>
              </a:pathLst>
            </a:custGeom>
            <a:gradFill rotWithShape="1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2774308" cy="8985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endParaRPr/>
            </a:p>
          </p:txBody>
        </p:sp>
      </p:grpSp>
      <p:graphicFrame>
        <p:nvGraphicFramePr>
          <p:cNvPr id="9" name="Object 9"/>
          <p:cNvGraphicFramePr/>
          <p:nvPr/>
        </p:nvGraphicFramePr>
        <p:xfrm>
          <a:off x="604008" y="18337831"/>
          <a:ext cx="11310394" cy="594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3563600" imgH="8191500" progId="Excel.Sheet.12">
                  <p:embed/>
                </p:oleObj>
              </mc:Choice>
              <mc:Fallback>
                <p:oleObj name="Worksheet" r:id="rId3" imgW="13563600" imgH="81915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4008" y="18337831"/>
                        <a:ext cx="11310394" cy="5943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10"/>
          <p:cNvGrpSpPr/>
          <p:nvPr/>
        </p:nvGrpSpPr>
        <p:grpSpPr>
          <a:xfrm>
            <a:off x="3253969" y="155122"/>
            <a:ext cx="11492064" cy="2773094"/>
            <a:chOff x="0" y="-390525"/>
            <a:chExt cx="15322751" cy="3697458"/>
          </a:xfrm>
        </p:grpSpPr>
        <p:sp>
          <p:nvSpPr>
            <p:cNvPr id="11" name="TextBox 11"/>
            <p:cNvSpPr txBox="1"/>
            <p:nvPr/>
          </p:nvSpPr>
          <p:spPr>
            <a:xfrm>
              <a:off x="10349078" y="1803872"/>
              <a:ext cx="4973673" cy="7668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33"/>
                </a:lnSpc>
              </a:pPr>
              <a:r>
                <a:rPr lang="en-US" sz="1905">
                  <a:solidFill>
                    <a:srgbClr val="5667FF"/>
                  </a:solidFill>
                  <a:latin typeface="Chunk Five"/>
                  <a:ea typeface="Chunk Five"/>
                  <a:cs typeface="Chunk Five"/>
                  <a:sym typeface="Chunk Five"/>
                </a:rPr>
                <a:t>17, 18 e 19 de setembro</a:t>
              </a:r>
            </a:p>
            <a:p>
              <a:pPr algn="ctr">
                <a:lnSpc>
                  <a:spcPts val="2133"/>
                </a:lnSpc>
              </a:pPr>
              <a:r>
                <a:rPr lang="en-US" sz="1905">
                  <a:solidFill>
                    <a:srgbClr val="5667FF"/>
                  </a:solidFill>
                  <a:latin typeface="Chunk Five"/>
                  <a:ea typeface="Chunk Five"/>
                  <a:cs typeface="Chunk Five"/>
                  <a:sym typeface="Chunk Five"/>
                </a:rPr>
                <a:t>IFRS Campus Porto Alegre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49078" y="788348"/>
              <a:ext cx="4973673" cy="8109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85"/>
                </a:lnSpc>
              </a:pPr>
              <a:r>
                <a:rPr lang="en-US" sz="2130" b="1" i="1">
                  <a:solidFill>
                    <a:srgbClr val="5667FF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“Nossas Bibliotecas são para </a:t>
              </a:r>
              <a:r>
                <a:rPr lang="en-US" sz="2130" b="1" i="1">
                  <a:solidFill>
                    <a:srgbClr val="5667FF"/>
                  </a:solidFill>
                  <a:latin typeface="Open Sans Ultra-Bold Italics"/>
                  <a:ea typeface="Open Sans Ultra-Bold Italics"/>
                  <a:cs typeface="Open Sans Ultra-Bold Italics"/>
                  <a:sym typeface="Open Sans Ultra-Bold Italics"/>
                </a:rPr>
                <a:t>todas as pessoas</a:t>
              </a:r>
              <a:r>
                <a:rPr lang="en-US" sz="2130" b="1" i="1">
                  <a:solidFill>
                    <a:srgbClr val="5667FF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?”</a:t>
              </a:r>
            </a:p>
          </p:txBody>
        </p:sp>
        <p:sp>
          <p:nvSpPr>
            <p:cNvPr id="13" name="AutoShape 13"/>
            <p:cNvSpPr/>
            <p:nvPr/>
          </p:nvSpPr>
          <p:spPr>
            <a:xfrm flipV="1">
              <a:off x="0" y="2534575"/>
              <a:ext cx="7295802" cy="0"/>
            </a:xfrm>
            <a:prstGeom prst="line">
              <a:avLst/>
            </a:prstGeom>
            <a:ln w="49480" cap="flat">
              <a:gradFill>
                <a:gsLst>
                  <a:gs pos="0">
                    <a:srgbClr val="5170FF">
                      <a:alpha val="100000"/>
                    </a:srgbClr>
                  </a:gs>
                  <a:gs pos="100000">
                    <a:srgbClr val="FF66C4">
                      <a:alpha val="100000"/>
                    </a:srgbClr>
                  </a:gs>
                </a:gsLst>
                <a:lin ang="0"/>
              </a:gra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256817" y="2554761"/>
              <a:ext cx="3354168" cy="75217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4562"/>
                </a:lnSpc>
              </a:pPr>
              <a:r>
                <a:rPr lang="en-US" sz="3258" dirty="0">
                  <a:gradFill>
                    <a:gsLst>
                      <a:gs pos="0">
                        <a:srgbClr val="5170FF">
                          <a:alpha val="100000"/>
                        </a:srgbClr>
                      </a:gs>
                      <a:gs pos="100000">
                        <a:srgbClr val="FF66C4">
                          <a:alpha val="100000"/>
                        </a:srgbClr>
                      </a:gs>
                    </a:gsLst>
                    <a:lin ang="0"/>
                  </a:gradFill>
                  <a:latin typeface="Chunk Five"/>
                  <a:ea typeface="Chunk Five"/>
                  <a:cs typeface="Chunk Five"/>
                  <a:sym typeface="Chunk Five"/>
                </a:rPr>
                <a:t>20ª </a:t>
              </a:r>
              <a:r>
                <a:rPr lang="en-US" sz="3258" dirty="0" err="1">
                  <a:gradFill>
                    <a:gsLst>
                      <a:gs pos="0">
                        <a:srgbClr val="5170FF">
                          <a:alpha val="100000"/>
                        </a:srgbClr>
                      </a:gs>
                      <a:gs pos="100000">
                        <a:srgbClr val="FF66C4">
                          <a:alpha val="100000"/>
                        </a:srgbClr>
                      </a:gs>
                    </a:gsLst>
                    <a:lin ang="0"/>
                  </a:gradFill>
                  <a:latin typeface="Chunk Five"/>
                  <a:ea typeface="Chunk Five"/>
                  <a:cs typeface="Chunk Five"/>
                  <a:sym typeface="Chunk Five"/>
                </a:rPr>
                <a:t>edição</a:t>
              </a:r>
              <a:endParaRPr lang="en-US" sz="3258" dirty="0">
                <a:gradFill>
                  <a:gsLst>
                    <a:gs pos="0">
                      <a:srgbClr val="5170FF">
                        <a:alpha val="100000"/>
                      </a:srgbClr>
                    </a:gs>
                    <a:gs pos="100000">
                      <a:srgbClr val="FF66C4">
                        <a:alpha val="100000"/>
                      </a:srgbClr>
                    </a:gs>
                  </a:gsLst>
                  <a:lin ang="0"/>
                </a:gradFill>
                <a:latin typeface="Chunk Five"/>
                <a:ea typeface="Chunk Five"/>
                <a:cs typeface="Chunk Five"/>
                <a:sym typeface="Chunk Five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04375" y="-390525"/>
              <a:ext cx="6653113" cy="24157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968"/>
                </a:lnSpc>
              </a:pPr>
              <a:r>
                <a:rPr lang="en-US" sz="9977">
                  <a:gradFill>
                    <a:gsLst>
                      <a:gs pos="0">
                        <a:srgbClr val="5170FF">
                          <a:alpha val="100000"/>
                        </a:srgbClr>
                      </a:gs>
                      <a:gs pos="100000">
                        <a:srgbClr val="FF66C4">
                          <a:alpha val="100000"/>
                        </a:srgbClr>
                      </a:gs>
                    </a:gsLst>
                    <a:lin ang="0"/>
                  </a:gradFill>
                  <a:latin typeface="Chunk Five"/>
                  <a:ea typeface="Chunk Five"/>
                  <a:cs typeface="Chunk Five"/>
                  <a:sym typeface="Chunk Five"/>
                </a:rPr>
                <a:t>Jornada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43369" y="1462688"/>
              <a:ext cx="5734257" cy="7257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35"/>
                </a:lnSpc>
              </a:pPr>
              <a:r>
                <a:rPr lang="en-US" sz="3578">
                  <a:gradFill>
                    <a:gsLst>
                      <a:gs pos="0">
                        <a:srgbClr val="5170FF">
                          <a:alpha val="100000"/>
                        </a:srgbClr>
                      </a:gs>
                      <a:gs pos="100000">
                        <a:srgbClr val="FF66C4">
                          <a:alpha val="100000"/>
                        </a:srgbClr>
                      </a:gs>
                    </a:gsLst>
                    <a:lin ang="0"/>
                  </a:gradFill>
                  <a:latin typeface="Chunk Five"/>
                  <a:ea typeface="Chunk Five"/>
                  <a:cs typeface="Chunk Five"/>
                  <a:sym typeface="Chunk Five"/>
                </a:rPr>
                <a:t>Sul-Rio-Grandense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8379" y="1978747"/>
              <a:ext cx="7267423" cy="5248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07"/>
                </a:lnSpc>
              </a:pPr>
              <a:r>
                <a:rPr lang="en-US" sz="2612">
                  <a:gradFill>
                    <a:gsLst>
                      <a:gs pos="0">
                        <a:srgbClr val="5170FF">
                          <a:alpha val="100000"/>
                        </a:srgbClr>
                      </a:gs>
                      <a:gs pos="100000">
                        <a:srgbClr val="FF66C4">
                          <a:alpha val="100000"/>
                        </a:srgbClr>
                      </a:gs>
                    </a:gsLst>
                    <a:lin ang="0"/>
                  </a:gradFill>
                  <a:latin typeface="Chunk Five"/>
                  <a:ea typeface="Chunk Five"/>
                  <a:cs typeface="Chunk Five"/>
                  <a:sym typeface="Chunk Five"/>
                </a:rPr>
                <a:t>Biblioteconomia &amp; Documentação 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577626" y="1623451"/>
              <a:ext cx="660915" cy="5241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07"/>
                </a:lnSpc>
              </a:pPr>
              <a:r>
                <a:rPr lang="en-US" sz="2612">
                  <a:solidFill>
                    <a:srgbClr val="FF66C4"/>
                  </a:solidFill>
                  <a:latin typeface="Chunk Five"/>
                  <a:ea typeface="Chunk Five"/>
                  <a:cs typeface="Chunk Five"/>
                  <a:sym typeface="Chunk Five"/>
                </a:rPr>
                <a:t>de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615304" y="21283347"/>
            <a:ext cx="8061850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100"/>
              </a:lnSpc>
            </a:pPr>
            <a:r>
              <a:rPr lang="en-US" sz="1500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Tabela 1 - Título da tabela</a:t>
            </a:r>
          </a:p>
          <a:p>
            <a:pPr algn="just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Fonte: Silva (2010)</a:t>
            </a:r>
          </a:p>
        </p:txBody>
      </p:sp>
      <p:sp>
        <p:nvSpPr>
          <p:cNvPr id="20" name="Freeform 20"/>
          <p:cNvSpPr/>
          <p:nvPr/>
        </p:nvSpPr>
        <p:spPr>
          <a:xfrm>
            <a:off x="929592" y="24514266"/>
            <a:ext cx="1538501" cy="327469"/>
          </a:xfrm>
          <a:custGeom>
            <a:avLst/>
            <a:gdLst/>
            <a:ahLst/>
            <a:cxnLst/>
            <a:rect l="l" t="t" r="r" b="b"/>
            <a:pathLst>
              <a:path w="1538501" h="327469">
                <a:moveTo>
                  <a:pt x="0" y="0"/>
                </a:moveTo>
                <a:lnTo>
                  <a:pt x="1538501" y="0"/>
                </a:lnTo>
                <a:lnTo>
                  <a:pt x="1538501" y="327469"/>
                </a:lnTo>
                <a:lnTo>
                  <a:pt x="0" y="3274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1" name="Freeform 21"/>
          <p:cNvSpPr/>
          <p:nvPr/>
        </p:nvSpPr>
        <p:spPr>
          <a:xfrm>
            <a:off x="347474" y="23797472"/>
            <a:ext cx="2628487" cy="331846"/>
          </a:xfrm>
          <a:custGeom>
            <a:avLst/>
            <a:gdLst/>
            <a:ahLst/>
            <a:cxnLst/>
            <a:rect l="l" t="t" r="r" b="b"/>
            <a:pathLst>
              <a:path w="2628487" h="331846">
                <a:moveTo>
                  <a:pt x="0" y="0"/>
                </a:moveTo>
                <a:lnTo>
                  <a:pt x="2628487" y="0"/>
                </a:lnTo>
                <a:lnTo>
                  <a:pt x="2628487" y="331846"/>
                </a:lnTo>
                <a:lnTo>
                  <a:pt x="0" y="3318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2" name="Freeform 22"/>
          <p:cNvSpPr/>
          <p:nvPr/>
        </p:nvSpPr>
        <p:spPr>
          <a:xfrm>
            <a:off x="3185511" y="23535214"/>
            <a:ext cx="1847760" cy="1306520"/>
          </a:xfrm>
          <a:custGeom>
            <a:avLst/>
            <a:gdLst/>
            <a:ahLst/>
            <a:cxnLst/>
            <a:rect l="l" t="t" r="r" b="b"/>
            <a:pathLst>
              <a:path w="1847760" h="1306520">
                <a:moveTo>
                  <a:pt x="0" y="0"/>
                </a:moveTo>
                <a:lnTo>
                  <a:pt x="1847760" y="0"/>
                </a:lnTo>
                <a:lnTo>
                  <a:pt x="1847760" y="1306521"/>
                </a:lnTo>
                <a:lnTo>
                  <a:pt x="0" y="130652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3" name="Freeform 23"/>
          <p:cNvSpPr/>
          <p:nvPr/>
        </p:nvSpPr>
        <p:spPr>
          <a:xfrm>
            <a:off x="5704699" y="23361401"/>
            <a:ext cx="1757509" cy="1757509"/>
          </a:xfrm>
          <a:custGeom>
            <a:avLst/>
            <a:gdLst/>
            <a:ahLst/>
            <a:cxnLst/>
            <a:rect l="l" t="t" r="r" b="b"/>
            <a:pathLst>
              <a:path w="1757509" h="1757509">
                <a:moveTo>
                  <a:pt x="0" y="0"/>
                </a:moveTo>
                <a:lnTo>
                  <a:pt x="1757509" y="0"/>
                </a:lnTo>
                <a:lnTo>
                  <a:pt x="1757509" y="1757509"/>
                </a:lnTo>
                <a:lnTo>
                  <a:pt x="0" y="175750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4" name="Freeform 24"/>
          <p:cNvSpPr/>
          <p:nvPr/>
        </p:nvSpPr>
        <p:spPr>
          <a:xfrm>
            <a:off x="4844738" y="23676502"/>
            <a:ext cx="1079036" cy="913584"/>
          </a:xfrm>
          <a:custGeom>
            <a:avLst/>
            <a:gdLst/>
            <a:ahLst/>
            <a:cxnLst/>
            <a:rect l="l" t="t" r="r" b="b"/>
            <a:pathLst>
              <a:path w="1079036" h="913584">
                <a:moveTo>
                  <a:pt x="0" y="0"/>
                </a:moveTo>
                <a:lnTo>
                  <a:pt x="1079036" y="0"/>
                </a:lnTo>
                <a:lnTo>
                  <a:pt x="1079036" y="913584"/>
                </a:lnTo>
                <a:lnTo>
                  <a:pt x="0" y="91358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5" name="Freeform 25"/>
          <p:cNvSpPr/>
          <p:nvPr/>
        </p:nvSpPr>
        <p:spPr>
          <a:xfrm>
            <a:off x="7271708" y="23864625"/>
            <a:ext cx="1571156" cy="734985"/>
          </a:xfrm>
          <a:custGeom>
            <a:avLst/>
            <a:gdLst/>
            <a:ahLst/>
            <a:cxnLst/>
            <a:rect l="l" t="t" r="r" b="b"/>
            <a:pathLst>
              <a:path w="1571156" h="734985">
                <a:moveTo>
                  <a:pt x="0" y="0"/>
                </a:moveTo>
                <a:lnTo>
                  <a:pt x="1571156" y="0"/>
                </a:lnTo>
                <a:lnTo>
                  <a:pt x="1571156" y="734986"/>
                </a:lnTo>
                <a:lnTo>
                  <a:pt x="0" y="73498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6" name="Freeform 26"/>
          <p:cNvSpPr/>
          <p:nvPr/>
        </p:nvSpPr>
        <p:spPr>
          <a:xfrm>
            <a:off x="9404839" y="23842130"/>
            <a:ext cx="3351555" cy="742616"/>
          </a:xfrm>
          <a:custGeom>
            <a:avLst/>
            <a:gdLst/>
            <a:ahLst/>
            <a:cxnLst/>
            <a:rect l="l" t="t" r="r" b="b"/>
            <a:pathLst>
              <a:path w="3351555" h="742616">
                <a:moveTo>
                  <a:pt x="0" y="0"/>
                </a:moveTo>
                <a:lnTo>
                  <a:pt x="3351555" y="0"/>
                </a:lnTo>
                <a:lnTo>
                  <a:pt x="3351555" y="742616"/>
                </a:lnTo>
                <a:lnTo>
                  <a:pt x="0" y="74261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4161" t="-338701" r="-6743" b="-81379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7" name="Freeform 27"/>
          <p:cNvSpPr/>
          <p:nvPr/>
        </p:nvSpPr>
        <p:spPr>
          <a:xfrm>
            <a:off x="12968249" y="23961259"/>
            <a:ext cx="2107106" cy="623487"/>
          </a:xfrm>
          <a:custGeom>
            <a:avLst/>
            <a:gdLst/>
            <a:ahLst/>
            <a:cxnLst/>
            <a:rect l="l" t="t" r="r" b="b"/>
            <a:pathLst>
              <a:path w="2107106" h="623487">
                <a:moveTo>
                  <a:pt x="0" y="0"/>
                </a:moveTo>
                <a:lnTo>
                  <a:pt x="2107106" y="0"/>
                </a:lnTo>
                <a:lnTo>
                  <a:pt x="2107106" y="623487"/>
                </a:lnTo>
                <a:lnTo>
                  <a:pt x="0" y="62348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112299" b="-125655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8" name="Freeform 28"/>
          <p:cNvSpPr/>
          <p:nvPr/>
        </p:nvSpPr>
        <p:spPr>
          <a:xfrm>
            <a:off x="15204066" y="23970594"/>
            <a:ext cx="2539733" cy="781456"/>
          </a:xfrm>
          <a:custGeom>
            <a:avLst/>
            <a:gdLst/>
            <a:ahLst/>
            <a:cxnLst/>
            <a:rect l="l" t="t" r="r" b="b"/>
            <a:pathLst>
              <a:path w="2539733" h="781456">
                <a:moveTo>
                  <a:pt x="0" y="0"/>
                </a:moveTo>
                <a:lnTo>
                  <a:pt x="2539733" y="0"/>
                </a:lnTo>
                <a:lnTo>
                  <a:pt x="2539733" y="781456"/>
                </a:lnTo>
                <a:lnTo>
                  <a:pt x="0" y="78145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29" name="Group 29"/>
          <p:cNvGrpSpPr/>
          <p:nvPr/>
        </p:nvGrpSpPr>
        <p:grpSpPr>
          <a:xfrm>
            <a:off x="604008" y="3738504"/>
            <a:ext cx="16791983" cy="2438400"/>
            <a:chOff x="0" y="0"/>
            <a:chExt cx="22389311" cy="3251200"/>
          </a:xfrm>
        </p:grpSpPr>
        <p:sp>
          <p:nvSpPr>
            <p:cNvPr id="30" name="TextBox 30"/>
            <p:cNvSpPr txBox="1"/>
            <p:nvPr/>
          </p:nvSpPr>
          <p:spPr>
            <a:xfrm>
              <a:off x="0" y="-95250"/>
              <a:ext cx="22389311" cy="18393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Título do trabalho Times, negrito, corpo 40pt, podendo ser reduzido para até corpo 35, caso a quantidade de texto ultrapasse o espaço delimitado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1963208"/>
              <a:ext cx="22389311" cy="12879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Nomes dos autores: times, negrito, corpo 30pt</a:t>
              </a:r>
            </a:p>
            <a:p>
              <a:pPr algn="ctr">
                <a:lnSpc>
                  <a:spcPts val="3499"/>
                </a:lnSpc>
                <a:spcBef>
                  <a:spcPct val="0"/>
                </a:spcBef>
              </a:pPr>
              <a:r>
                <a:rPr lang="en-US" sz="2499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Instituições; endereço eletrônico: arial, regular, corpo 25pt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615304" y="7464982"/>
            <a:ext cx="8061850" cy="3022600"/>
            <a:chOff x="0" y="0"/>
            <a:chExt cx="10749133" cy="4030133"/>
          </a:xfrm>
        </p:grpSpPr>
        <p:sp>
          <p:nvSpPr>
            <p:cNvPr id="33" name="TextBox 33"/>
            <p:cNvSpPr txBox="1"/>
            <p:nvPr/>
          </p:nvSpPr>
          <p:spPr>
            <a:xfrm>
              <a:off x="48051" y="-85725"/>
              <a:ext cx="10701082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INTRODUÇÃO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542925"/>
              <a:ext cx="10749133" cy="34872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3500"/>
                </a:lnSpc>
              </a:pPr>
              <a:r>
                <a:rPr lang="en-US" sz="25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Corpo do texto Times regular tamanho 25. podendo ser reduzido para até 20pt caso a quantidade de texto ultrapasse o espaço delimitado.</a:t>
              </a:r>
            </a:p>
            <a:p>
              <a:pPr algn="just">
                <a:lnSpc>
                  <a:spcPts val="3500"/>
                </a:lnSpc>
                <a:spcBef>
                  <a:spcPct val="0"/>
                </a:spcBef>
              </a:pPr>
              <a:r>
                <a:rPr lang="en-US" sz="25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Introdução introdução introdução introdução introdução introdução introdução introdução introdução introdução introdução introdução introdução introdução introdução 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615304" y="11632169"/>
            <a:ext cx="8061850" cy="3022600"/>
            <a:chOff x="0" y="0"/>
            <a:chExt cx="10749133" cy="4030133"/>
          </a:xfrm>
        </p:grpSpPr>
        <p:sp>
          <p:nvSpPr>
            <p:cNvPr id="36" name="TextBox 36"/>
            <p:cNvSpPr txBox="1"/>
            <p:nvPr/>
          </p:nvSpPr>
          <p:spPr>
            <a:xfrm>
              <a:off x="48051" y="-85725"/>
              <a:ext cx="10701082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METODOLOGIA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542925"/>
              <a:ext cx="10749133" cy="34872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3500"/>
                </a:lnSpc>
              </a:pPr>
              <a:r>
                <a:rPr lang="en-US" sz="25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Corpo do texto Times regular tamanho 25. podendo ser reduzido para até 20pt caso a quantidade de texto ultrapasse o espaço delimitado.</a:t>
              </a:r>
            </a:p>
            <a:p>
              <a:pPr algn="just">
                <a:lnSpc>
                  <a:spcPts val="3500"/>
                </a:lnSpc>
                <a:spcBef>
                  <a:spcPct val="0"/>
                </a:spcBef>
              </a:pPr>
              <a:r>
                <a:rPr lang="en-US" sz="25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Metodologia metodologia metodologia metodologia metodologia metodologia metodologia metodologia metodologia metodologia metodologia metodologia 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51342" y="14921469"/>
            <a:ext cx="8061850" cy="3022600"/>
            <a:chOff x="0" y="0"/>
            <a:chExt cx="10749133" cy="4030133"/>
          </a:xfrm>
        </p:grpSpPr>
        <p:sp>
          <p:nvSpPr>
            <p:cNvPr id="39" name="TextBox 39"/>
            <p:cNvSpPr txBox="1"/>
            <p:nvPr/>
          </p:nvSpPr>
          <p:spPr>
            <a:xfrm>
              <a:off x="48051" y="-85725"/>
              <a:ext cx="10701082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RESULTADOS E DISCUSSÃO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542925"/>
              <a:ext cx="10749133" cy="34872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3500"/>
                </a:lnSpc>
              </a:pPr>
              <a:r>
                <a:rPr lang="en-US" sz="25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Corpo do texto Times regular tamanho 25. podendo ser reduzido para até 20pt caso a quantidade de texto ultrapasse o espaço delimitado.</a:t>
              </a:r>
            </a:p>
            <a:p>
              <a:pPr algn="just">
                <a:lnSpc>
                  <a:spcPts val="3500"/>
                </a:lnSpc>
                <a:spcBef>
                  <a:spcPct val="0"/>
                </a:spcBef>
              </a:pPr>
              <a:r>
                <a:rPr lang="en-US" sz="25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Resultados resultados resultados resultados resultados resultados resultados resultados resultados resultados resultados resultados resultados resultados resultados 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316123" y="14694569"/>
            <a:ext cx="8061850" cy="3898900"/>
            <a:chOff x="0" y="0"/>
            <a:chExt cx="10749133" cy="5198533"/>
          </a:xfrm>
        </p:grpSpPr>
        <p:sp>
          <p:nvSpPr>
            <p:cNvPr id="42" name="TextBox 42"/>
            <p:cNvSpPr txBox="1"/>
            <p:nvPr/>
          </p:nvSpPr>
          <p:spPr>
            <a:xfrm>
              <a:off x="48051" y="-85725"/>
              <a:ext cx="10701082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CONSIDERAÇÕES FINAIS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542925"/>
              <a:ext cx="10749133" cy="46556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3500"/>
                </a:lnSpc>
              </a:pPr>
              <a:r>
                <a:rPr lang="en-US" sz="25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Corpo do texto Times regular tamanho 25. podendo ser reduzido para até 20pt caso a quantidade de texto ultrapasse o espaço delimitado.</a:t>
              </a:r>
            </a:p>
            <a:p>
              <a:pPr algn="just">
                <a:lnSpc>
                  <a:spcPts val="3500"/>
                </a:lnSpc>
                <a:spcBef>
                  <a:spcPct val="0"/>
                </a:spcBef>
              </a:pPr>
              <a:r>
                <a:rPr lang="en-US" sz="25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9316123" y="18761252"/>
            <a:ext cx="8061850" cy="2146300"/>
            <a:chOff x="0" y="0"/>
            <a:chExt cx="10749133" cy="2861733"/>
          </a:xfrm>
        </p:grpSpPr>
        <p:sp>
          <p:nvSpPr>
            <p:cNvPr id="45" name="TextBox 45"/>
            <p:cNvSpPr txBox="1"/>
            <p:nvPr/>
          </p:nvSpPr>
          <p:spPr>
            <a:xfrm>
              <a:off x="48051" y="-85725"/>
              <a:ext cx="10701082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REFERÊNCIAS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542925"/>
              <a:ext cx="10749133" cy="23188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3500"/>
                </a:lnSpc>
              </a:pPr>
              <a:r>
                <a:rPr lang="en-US" sz="25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Corpo do texto Times regular tamanho 25. podendo ser reduzido para até 20pt caso a quantidade de texto ultrapasse o espaço delimitado.</a:t>
              </a:r>
            </a:p>
            <a:p>
              <a:pPr algn="just">
                <a:lnSpc>
                  <a:spcPts val="3500"/>
                </a:lnSpc>
                <a:spcBef>
                  <a:spcPct val="0"/>
                </a:spcBef>
              </a:pPr>
              <a:endParaRPr lang="en-US" sz="2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47" name="TextBox 47"/>
          <p:cNvSpPr txBox="1"/>
          <p:nvPr/>
        </p:nvSpPr>
        <p:spPr>
          <a:xfrm>
            <a:off x="9298104" y="11931244"/>
            <a:ext cx="8097888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100"/>
              </a:lnSpc>
            </a:pPr>
            <a:r>
              <a:rPr lang="en-US" sz="1500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Imagem 1 - Título da imagem</a:t>
            </a:r>
          </a:p>
          <a:p>
            <a:pPr algn="just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Fonte: Silva (2010)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9233451" y="12672094"/>
            <a:ext cx="8061850" cy="1317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Resultados resultados resultados resultados resultados resultados resultados resultados resultados resultados resultados resultados resultados resultados resultados 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521126" y="23176456"/>
            <a:ext cx="2510222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Patrocinadores: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5042003" y="23178045"/>
            <a:ext cx="2806130" cy="338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7"/>
              </a:lnSpc>
            </a:pPr>
            <a:r>
              <a:rPr lang="en-US" sz="2062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Apoiadores: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0112792" y="23185964"/>
            <a:ext cx="1407222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9"/>
              </a:lnSpc>
            </a:pPr>
            <a:r>
              <a:rPr lang="en-US" sz="20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Parceiro: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3465664" y="23243566"/>
            <a:ext cx="1112276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Gestão: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5529146" y="23243566"/>
            <a:ext cx="2071778" cy="355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6"/>
              </a:lnSpc>
            </a:pPr>
            <a:r>
              <a:rPr lang="en-US" sz="2133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Realização: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323</Words>
  <Application>Microsoft Office PowerPoint</Application>
  <PresentationFormat>Custom</PresentationFormat>
  <Paragraphs>35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1" baseType="lpstr">
      <vt:lpstr>Times New Roman</vt:lpstr>
      <vt:lpstr>Open Sans Ultra-Bold Italics</vt:lpstr>
      <vt:lpstr>Calibri</vt:lpstr>
      <vt:lpstr>Open Sans Bold</vt:lpstr>
      <vt:lpstr>Chunk Five</vt:lpstr>
      <vt:lpstr>Arial</vt:lpstr>
      <vt:lpstr>Open Sans Bold Italics</vt:lpstr>
      <vt:lpstr>Times New Roman Bold</vt:lpstr>
      <vt:lpstr>Office Theme</vt:lpstr>
      <vt:lpstr>Worksheet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Poster Jornada Sul-Rio-Grandense de Biblioteconomia e Documentação</dc:title>
  <cp:lastModifiedBy>Luciana Kramer</cp:lastModifiedBy>
  <cp:revision>2</cp:revision>
  <dcterms:created xsi:type="dcterms:W3CDTF">2006-08-16T00:00:00Z</dcterms:created>
  <dcterms:modified xsi:type="dcterms:W3CDTF">2026-09-02T22:45:29Z</dcterms:modified>
  <dc:identifier>DAHUDIfTF8w</dc:identifier>
</cp:coreProperties>
</file>